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6" r:id="rId3"/>
    <p:sldId id="267" r:id="rId4"/>
    <p:sldId id="268" r:id="rId5"/>
    <p:sldId id="269" r:id="rId6"/>
    <p:sldId id="256" r:id="rId7"/>
    <p:sldId id="260" r:id="rId8"/>
    <p:sldId id="257" r:id="rId9"/>
    <p:sldId id="261" r:id="rId10"/>
    <p:sldId id="258" r:id="rId11"/>
    <p:sldId id="259" r:id="rId12"/>
    <p:sldId id="263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F716-B416-46C7-0610-9A743AC8B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681B0-C6EB-31E6-14F5-04F350BD7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1BF85-6E3E-763A-8701-4F89E677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1F9E-762B-1C7D-0BA5-D437871B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CADFB-D9AC-6252-6297-7EFF1121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2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E6E1-3271-9F9F-D8BB-A5944B96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F110E-8F95-A77C-AD08-3D92CA054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81716-91D5-0738-08EF-D949D319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4B9E-3392-4605-8CC3-F1DA2159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88016-0E8D-ECF6-2EB9-D4A5E69B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6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561E2-0DF4-DA09-52AB-8C543C33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809F7-2084-0F75-4EF1-9378BE30D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E7CE4-46DE-ED9B-7D68-DEA09F65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DC38B-1365-B4E5-55C1-1EB3264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0DC9A-11F6-8886-D7F4-EB7405B1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5934-EAFF-E836-6B1A-4A579B69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E1AD-B6A2-B0B8-3279-3149179D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23234-4178-1ACA-C563-11859540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D947-19DA-1800-3033-F2F41849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8D93C-B668-679F-EF14-C1E62815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3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ED77-33B7-7381-388D-EB512EE0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BBFD-F0E2-20B7-5A05-140043A1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5F91E-F607-6804-DA2D-CE6F55F5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67AAA-F2BA-2A87-F8A6-99999FFA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D8AC-288C-8940-A52B-CB5AD47A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3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D871-F348-F9D9-324A-4269DC01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658EE-5713-0539-924C-6AE337579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70157-4A9D-1F43-AF14-5F0303AC7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5D90C-289C-6657-1970-7A28C13A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F328B-1D6C-E850-95DF-5EB10E15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B049-11A8-0E87-EEB3-EAF68779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69CD-025A-DDB2-EA06-28E7AC65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D5944-A356-FA4B-7D9D-C90F5D26A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C1143-A816-50BB-F61C-74DE2E0E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041AB-161F-D871-6A4C-369DCECAC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E20E3-C120-38FE-0843-A44123B81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45C2B4-E7F1-434D-CE8D-EBD150F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C3027-B7BC-CB9D-CEC5-A1FCF181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0F7B4-EB9B-253D-F53B-9E185805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6858-06FD-E17C-FC95-4918D9D3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7B33D4-B134-2328-838F-CFA910F9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03DAE-6798-F46F-BE12-ACF1D7C8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69CB0-9182-470A-2EFD-7ABBD6D7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4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43617-0C04-EF05-F315-000A1DEB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E1BA3-BBF6-C8DD-DF6D-2D95367A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F6BC-CF94-CBBB-9652-398154BE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3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001B-2FA9-FD26-55B1-9947D6E0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45ED-16F0-A4BC-E95E-872D7D230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D84C2-A29D-2DF4-0B97-8D94A05C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A54CF-AEC1-72D1-17F8-EA7D99F2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6479-180B-809B-F302-72C332A3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40FD5-D260-0DF9-9DEC-36FADE3C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1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5560-3A39-DF36-D522-98BC332D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5812FF-6B26-F1EC-B71B-2B82988B5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42059-74E4-A02F-7DB1-829D0B004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0DB66-5F9D-E793-53E3-FB4B4529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E689-C485-8E41-7E56-7432277E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FEC4-E8B2-E3F2-C172-B0B9E0A9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38EEB-BDDF-7E86-AEAA-FBA78D6F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D2101-A277-8607-18EE-8771C6FFB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C429A-2440-FC3C-497B-C467DE443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30FD-CE10-3646-A54B-8EA4F64F962C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A8356-B0D0-7404-1937-30C1F3F3A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4AA85-411A-6DAE-5BFE-1773F5130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B9FB8-CBD5-D94F-97FD-14D08F00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EAAA528-A0E1-7FEC-2116-149766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65772"/>
            <a:ext cx="7772400" cy="4526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700DD8-AD8E-E1E3-8199-9813B330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813749"/>
            <a:ext cx="4114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02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49C3E3D-0E84-0820-5301-16FC9A9D3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86" b="15837"/>
          <a:stretch/>
        </p:blipFill>
        <p:spPr>
          <a:xfrm>
            <a:off x="1303983" y="440891"/>
            <a:ext cx="9891195" cy="53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9D94-01BD-D479-43D8-6ED79CCC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93B687D4-1FC8-C963-B52D-0DDE68210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602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0DDC-D9B0-98AB-18EB-CB942D07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pink dots and a red line&#10;&#10;Description automatically generated">
            <a:extLst>
              <a:ext uri="{FF2B5EF4-FFF2-40B4-BE49-F238E27FC236}">
                <a16:creationId xmlns:a16="http://schemas.microsoft.com/office/drawing/2014/main" id="{5D9F4536-72A3-705F-656B-CD7615552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270" y="1902275"/>
            <a:ext cx="5283200" cy="3911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9AE49-F5D6-7E39-275B-5CF6BF99E02D}"/>
              </a:ext>
            </a:extLst>
          </p:cNvPr>
          <p:cNvSpPr txBox="1"/>
          <p:nvPr/>
        </p:nvSpPr>
        <p:spPr>
          <a:xfrm>
            <a:off x="3883909" y="6025462"/>
            <a:ext cx="333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r(83) = -.22, p &lt;.05*</a:t>
            </a:r>
          </a:p>
        </p:txBody>
      </p:sp>
    </p:spTree>
    <p:extLst>
      <p:ext uri="{BB962C8B-B14F-4D97-AF65-F5344CB8AC3E}">
        <p14:creationId xmlns:p14="http://schemas.microsoft.com/office/powerpoint/2010/main" val="21133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7156-E1A5-8D23-9467-1387E795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FC226DEA-74EE-1471-1F83-DA88AD2EA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2121694"/>
            <a:ext cx="5283200" cy="375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5A3A-6B8F-6A32-3176-0D07F5140052}"/>
              </a:ext>
            </a:extLst>
          </p:cNvPr>
          <p:cNvSpPr txBox="1"/>
          <p:nvPr/>
        </p:nvSpPr>
        <p:spPr>
          <a:xfrm>
            <a:off x="1243941" y="5942568"/>
            <a:ext cx="334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r(83) = .34, p &lt;.01</a:t>
            </a:r>
          </a:p>
        </p:txBody>
      </p:sp>
    </p:spTree>
    <p:extLst>
      <p:ext uri="{BB962C8B-B14F-4D97-AF65-F5344CB8AC3E}">
        <p14:creationId xmlns:p14="http://schemas.microsoft.com/office/powerpoint/2010/main" val="378045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FE86-F073-F615-AC69-90A9E110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E4B0C78E-C469-18F6-43E7-B11D3374E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2121694"/>
            <a:ext cx="5283200" cy="3759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53FBD-74BC-B715-EF3F-A9814D1DDEA7}"/>
              </a:ext>
            </a:extLst>
          </p:cNvPr>
          <p:cNvSpPr txBox="1"/>
          <p:nvPr/>
        </p:nvSpPr>
        <p:spPr>
          <a:xfrm>
            <a:off x="1243941" y="5942568"/>
            <a:ext cx="334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r(83) = -.35, p &lt;.01</a:t>
            </a:r>
          </a:p>
        </p:txBody>
      </p:sp>
    </p:spTree>
    <p:extLst>
      <p:ext uri="{BB962C8B-B14F-4D97-AF65-F5344CB8AC3E}">
        <p14:creationId xmlns:p14="http://schemas.microsoft.com/office/powerpoint/2010/main" val="29137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20A7-968F-A5DB-501E-72523A60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866F-2562-E24F-7F28-05BC0D1EBA4D}"/>
              </a:ext>
            </a:extLst>
          </p:cNvPr>
          <p:cNvSpPr txBox="1"/>
          <p:nvPr/>
        </p:nvSpPr>
        <p:spPr>
          <a:xfrm>
            <a:off x="5709614" y="4998819"/>
            <a:ext cx="54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3s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D9C11-3166-0508-3F3E-0C555613F4C8}"/>
              </a:ext>
            </a:extLst>
          </p:cNvPr>
          <p:cNvSpPr/>
          <p:nvPr/>
        </p:nvSpPr>
        <p:spPr>
          <a:xfrm>
            <a:off x="4714991" y="2173055"/>
            <a:ext cx="2589241" cy="2736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1" dirty="0">
              <a:latin typeface="Avenir Next" panose="020B0503020202020204" pitchFamily="34" charset="0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3FCC941F-4329-6274-6F60-8DB2801B7EBC}"/>
              </a:ext>
            </a:extLst>
          </p:cNvPr>
          <p:cNvSpPr/>
          <p:nvPr/>
        </p:nvSpPr>
        <p:spPr>
          <a:xfrm rot="10800000">
            <a:off x="5709615" y="3630105"/>
            <a:ext cx="776090" cy="315290"/>
          </a:xfrm>
          <a:prstGeom prst="blockArc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1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F6B20-7828-17F1-C584-DA08E16E9894}"/>
              </a:ext>
            </a:extLst>
          </p:cNvPr>
          <p:cNvSpPr txBox="1"/>
          <p:nvPr/>
        </p:nvSpPr>
        <p:spPr>
          <a:xfrm>
            <a:off x="4830836" y="2265041"/>
            <a:ext cx="230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You have matched with: Sam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92B26-CB0A-23FD-3200-03F574DA2A88}"/>
              </a:ext>
            </a:extLst>
          </p:cNvPr>
          <p:cNvSpPr txBox="1"/>
          <p:nvPr/>
        </p:nvSpPr>
        <p:spPr>
          <a:xfrm>
            <a:off x="5027564" y="4331349"/>
            <a:ext cx="19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Press space to continue,</a:t>
            </a:r>
          </a:p>
        </p:txBody>
      </p:sp>
      <p:pic>
        <p:nvPicPr>
          <p:cNvPr id="15" name="Picture 14" descr="A yellow emoji with glasses&#10;&#10;Description automatically generated">
            <a:extLst>
              <a:ext uri="{FF2B5EF4-FFF2-40B4-BE49-F238E27FC236}">
                <a16:creationId xmlns:a16="http://schemas.microsoft.com/office/drawing/2014/main" id="{77FB5D7C-1C4D-C769-49B3-825B178F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01" y="2819820"/>
            <a:ext cx="1329819" cy="1270346"/>
          </a:xfrm>
          <a:prstGeom prst="rect">
            <a:avLst/>
          </a:prstGeom>
        </p:spPr>
      </p:pic>
      <p:cxnSp>
        <p:nvCxnSpPr>
          <p:cNvPr id="16" name="Google Shape;112;g12e1f0b1aa7_0_0">
            <a:extLst>
              <a:ext uri="{FF2B5EF4-FFF2-40B4-BE49-F238E27FC236}">
                <a16:creationId xmlns:a16="http://schemas.microsoft.com/office/drawing/2014/main" id="{9971108D-DECC-987F-9EA4-B19861F98791}"/>
              </a:ext>
            </a:extLst>
          </p:cNvPr>
          <p:cNvCxnSpPr>
            <a:cxnSpLocks/>
          </p:cNvCxnSpPr>
          <p:nvPr/>
        </p:nvCxnSpPr>
        <p:spPr>
          <a:xfrm>
            <a:off x="5709614" y="5666509"/>
            <a:ext cx="464799" cy="0"/>
          </a:xfrm>
          <a:prstGeom prst="straightConnector1">
            <a:avLst/>
          </a:prstGeom>
          <a:noFill/>
          <a:ln w="76200" cap="flat" cmpd="sng">
            <a:solidFill>
              <a:srgbClr val="FAC50C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0541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23A2-787E-93D9-11C1-D7FC1977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8E3CD-7E75-8A57-4212-1A9D5BFA62EC}"/>
              </a:ext>
            </a:extLst>
          </p:cNvPr>
          <p:cNvSpPr/>
          <p:nvPr/>
        </p:nvSpPr>
        <p:spPr>
          <a:xfrm>
            <a:off x="4528564" y="2458954"/>
            <a:ext cx="2587752" cy="273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1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EA3C1-AA03-210C-AEE9-D62B9C7D732B}"/>
              </a:ext>
            </a:extLst>
          </p:cNvPr>
          <p:cNvSpPr txBox="1"/>
          <p:nvPr/>
        </p:nvSpPr>
        <p:spPr>
          <a:xfrm>
            <a:off x="4881984" y="2474832"/>
            <a:ext cx="19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This photo is now being shared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0E598-BF39-40F2-FEC5-F0DE62325913}"/>
              </a:ext>
            </a:extLst>
          </p:cNvPr>
          <p:cNvSpPr txBox="1"/>
          <p:nvPr/>
        </p:nvSpPr>
        <p:spPr>
          <a:xfrm>
            <a:off x="4874475" y="4669790"/>
            <a:ext cx="19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Please wait for feedback.</a:t>
            </a:r>
          </a:p>
        </p:txBody>
      </p:sp>
      <p:pic>
        <p:nvPicPr>
          <p:cNvPr id="7" name="Picture 6" descr="Smiling hospital staff">
            <a:extLst>
              <a:ext uri="{FF2B5EF4-FFF2-40B4-BE49-F238E27FC236}">
                <a16:creationId xmlns:a16="http://schemas.microsoft.com/office/drawing/2014/main" id="{29B53333-1021-AA58-3694-F8FB0A53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654" y="3228872"/>
            <a:ext cx="1821571" cy="127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2DC58-B7EF-59B3-1049-ED2FC3F68595}"/>
              </a:ext>
            </a:extLst>
          </p:cNvPr>
          <p:cNvSpPr txBox="1"/>
          <p:nvPr/>
        </p:nvSpPr>
        <p:spPr>
          <a:xfrm>
            <a:off x="5548903" y="5717145"/>
            <a:ext cx="54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91945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2FE2-FE2D-F2F9-5952-AB4762A8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BB19F-0552-9733-4948-66949854281F}"/>
              </a:ext>
            </a:extLst>
          </p:cNvPr>
          <p:cNvSpPr/>
          <p:nvPr/>
        </p:nvSpPr>
        <p:spPr>
          <a:xfrm>
            <a:off x="4669827" y="2749903"/>
            <a:ext cx="2587752" cy="273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1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D65DF-2B83-E056-6265-A647C04ABE90}"/>
              </a:ext>
            </a:extLst>
          </p:cNvPr>
          <p:cNvSpPr txBox="1"/>
          <p:nvPr/>
        </p:nvSpPr>
        <p:spPr>
          <a:xfrm>
            <a:off x="4729656" y="2775383"/>
            <a:ext cx="2485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Sam liked/did not like your photo.</a:t>
            </a:r>
          </a:p>
        </p:txBody>
      </p:sp>
      <p:pic>
        <p:nvPicPr>
          <p:cNvPr id="6" name="Picture 5" descr="A colorful circle with a thumb up symbol&#10;&#10;Description automatically generated">
            <a:extLst>
              <a:ext uri="{FF2B5EF4-FFF2-40B4-BE49-F238E27FC236}">
                <a16:creationId xmlns:a16="http://schemas.microsoft.com/office/drawing/2014/main" id="{7F041FB5-8119-D862-C6CC-0C1DFBF0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15" y="3569687"/>
            <a:ext cx="1140594" cy="1228332"/>
          </a:xfrm>
          <a:prstGeom prst="rect">
            <a:avLst/>
          </a:prstGeom>
        </p:spPr>
      </p:pic>
      <p:pic>
        <p:nvPicPr>
          <p:cNvPr id="7" name="Picture 6" descr="A thumb down symbol on a colorful circle&#10;&#10;Description automatically generated">
            <a:extLst>
              <a:ext uri="{FF2B5EF4-FFF2-40B4-BE49-F238E27FC236}">
                <a16:creationId xmlns:a16="http://schemas.microsoft.com/office/drawing/2014/main" id="{D5D48A16-63AD-EAC1-9D19-8203F560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71" y="3528741"/>
            <a:ext cx="1070736" cy="115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CBDC6-11B0-6698-4444-58404C2A346A}"/>
              </a:ext>
            </a:extLst>
          </p:cNvPr>
          <p:cNvSpPr txBox="1"/>
          <p:nvPr/>
        </p:nvSpPr>
        <p:spPr>
          <a:xfrm>
            <a:off x="5792944" y="4029964"/>
            <a:ext cx="516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05284-785F-2D09-24A5-CDA4A4545976}"/>
              </a:ext>
            </a:extLst>
          </p:cNvPr>
          <p:cNvSpPr txBox="1"/>
          <p:nvPr/>
        </p:nvSpPr>
        <p:spPr>
          <a:xfrm>
            <a:off x="5690154" y="5755043"/>
            <a:ext cx="54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42871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3C6E-FB9E-6C53-3BA9-93AA3A11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01990B-C399-CEDF-7117-55346B69EEB3}"/>
              </a:ext>
            </a:extLst>
          </p:cNvPr>
          <p:cNvSpPr/>
          <p:nvPr/>
        </p:nvSpPr>
        <p:spPr>
          <a:xfrm>
            <a:off x="4381971" y="2966842"/>
            <a:ext cx="2587752" cy="273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1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5D64A-4466-4FC8-8D35-E78DFB59B532}"/>
              </a:ext>
            </a:extLst>
          </p:cNvPr>
          <p:cNvSpPr txBox="1"/>
          <p:nvPr/>
        </p:nvSpPr>
        <p:spPr>
          <a:xfrm>
            <a:off x="4420781" y="3029758"/>
            <a:ext cx="2543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You can now play a lottery for an additional bonus. Please choose if you’d like to play for yourself or for the computer to play on your behalf.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D226-0226-0EE8-E941-3394C45CF493}"/>
              </a:ext>
            </a:extLst>
          </p:cNvPr>
          <p:cNvSpPr txBox="1"/>
          <p:nvPr/>
        </p:nvSpPr>
        <p:spPr>
          <a:xfrm>
            <a:off x="3534186" y="5202559"/>
            <a:ext cx="254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B2746-4B6F-527F-833C-990CB02267A7}"/>
              </a:ext>
            </a:extLst>
          </p:cNvPr>
          <p:cNvSpPr txBox="1"/>
          <p:nvPr/>
        </p:nvSpPr>
        <p:spPr>
          <a:xfrm>
            <a:off x="5092173" y="5202558"/>
            <a:ext cx="254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Next" panose="020B0503020202020204" pitchFamily="34" charset="0"/>
              </a:rPr>
              <a:t>Computer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AE49E-FD25-B11F-2F30-9DD420D85590}"/>
              </a:ext>
            </a:extLst>
          </p:cNvPr>
          <p:cNvSpPr txBox="1"/>
          <p:nvPr/>
        </p:nvSpPr>
        <p:spPr>
          <a:xfrm>
            <a:off x="5299607" y="5749628"/>
            <a:ext cx="54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3s</a:t>
            </a:r>
          </a:p>
        </p:txBody>
      </p:sp>
    </p:spTree>
    <p:extLst>
      <p:ext uri="{BB962C8B-B14F-4D97-AF65-F5344CB8AC3E}">
        <p14:creationId xmlns:p14="http://schemas.microsoft.com/office/powerpoint/2010/main" val="43924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78E30E8-6D39-8302-6470-EBFF82E4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08050"/>
            <a:ext cx="7772400" cy="49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3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F9D6-9471-D1D6-83E3-C716509C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different colors&#10;&#10;Description automatically generated">
            <a:extLst>
              <a:ext uri="{FF2B5EF4-FFF2-40B4-BE49-F238E27FC236}">
                <a16:creationId xmlns:a16="http://schemas.microsoft.com/office/drawing/2014/main" id="{1AD480B6-6E03-1E5F-DE07-642F5904F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50" y="1990878"/>
            <a:ext cx="680650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74001-5764-82D6-642E-00B57DAE178B}"/>
              </a:ext>
            </a:extLst>
          </p:cNvPr>
          <p:cNvSpPr txBox="1"/>
          <p:nvPr/>
        </p:nvSpPr>
        <p:spPr>
          <a:xfrm>
            <a:off x="7151451" y="3672720"/>
            <a:ext cx="42023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F(2,166) = 14.56, p &lt;.001, f = .15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Rej</a:t>
            </a:r>
            <a:r>
              <a:rPr lang="en-US" dirty="0">
                <a:latin typeface="Avenir Next" panose="020B0503020202020204" pitchFamily="34" charset="0"/>
              </a:rPr>
              <a:t> x Acc t(83) = -5.05, p &lt;.01, d = .4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Rej</a:t>
            </a:r>
            <a:r>
              <a:rPr lang="en-US" dirty="0">
                <a:latin typeface="Avenir Next" panose="020B0503020202020204" pitchFamily="34" charset="0"/>
              </a:rPr>
              <a:t> x Neu t(83) = -2.61, p &lt;.01, d = .17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Neu x Acc t(83) = -3.01, p &lt;.01, d = .2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C4A889C-8DED-95EB-43C1-78F6E106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69" y="1467279"/>
            <a:ext cx="6672051" cy="4351338"/>
          </a:xfrm>
        </p:spPr>
      </p:pic>
    </p:spTree>
    <p:extLst>
      <p:ext uri="{BB962C8B-B14F-4D97-AF65-F5344CB8AC3E}">
        <p14:creationId xmlns:p14="http://schemas.microsoft.com/office/powerpoint/2010/main" val="399409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3BDDB455-97FB-70D3-DA75-E69B23C1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971" y="1253331"/>
            <a:ext cx="667205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A7440-D777-6529-DB8D-78C0CAAB26EA}"/>
              </a:ext>
            </a:extLst>
          </p:cNvPr>
          <p:cNvSpPr txBox="1"/>
          <p:nvPr/>
        </p:nvSpPr>
        <p:spPr>
          <a:xfrm>
            <a:off x="576982" y="2413337"/>
            <a:ext cx="5238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</a:rPr>
              <a:t>F(2,166 ) = 55.54 , p &lt; .001 , f = .46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Rej</a:t>
            </a:r>
            <a:r>
              <a:rPr lang="en-US" dirty="0">
                <a:latin typeface="Avenir Next" panose="020B0503020202020204" pitchFamily="34" charset="0"/>
              </a:rPr>
              <a:t> x Acc t(83) = -10.68, p &lt;.01, d = 1.23</a:t>
            </a:r>
          </a:p>
          <a:p>
            <a:pPr algn="ctr"/>
            <a:r>
              <a:rPr lang="en-US" dirty="0" err="1">
                <a:latin typeface="Avenir Next" panose="020B0503020202020204" pitchFamily="34" charset="0"/>
              </a:rPr>
              <a:t>Rej</a:t>
            </a:r>
            <a:r>
              <a:rPr lang="en-US" dirty="0">
                <a:latin typeface="Avenir Next" panose="020B0503020202020204" pitchFamily="34" charset="0"/>
              </a:rPr>
              <a:t> x Neu t(83) = -5.32, p &lt;.01, d = .6</a:t>
            </a:r>
          </a:p>
          <a:p>
            <a:pPr algn="ctr"/>
            <a:r>
              <a:rPr lang="en-US" dirty="0">
                <a:latin typeface="Avenir Next" panose="020B0503020202020204" pitchFamily="34" charset="0"/>
              </a:rPr>
              <a:t>Neu x Acc t(83) = -5.15, p &lt;.01, d = .54</a:t>
            </a:r>
          </a:p>
          <a:p>
            <a:pPr algn="ctr"/>
            <a:endParaRPr lang="en-US" dirty="0">
              <a:latin typeface="Avenir Next" panose="020B0503020202020204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246</Words>
  <Application>Microsoft Macintosh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Siegel</dc:creator>
  <cp:lastModifiedBy>Jordan Siegel</cp:lastModifiedBy>
  <cp:revision>8</cp:revision>
  <dcterms:created xsi:type="dcterms:W3CDTF">2023-10-05T00:22:26Z</dcterms:created>
  <dcterms:modified xsi:type="dcterms:W3CDTF">2023-10-06T01:11:00Z</dcterms:modified>
</cp:coreProperties>
</file>